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5" r:id="rId21"/>
    <p:sldId id="272" r:id="rId2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D7B57-7DFB-A1B1-728A-52F33B816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AB264-E30B-6F1F-9B63-A6434AF6B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D46FC-C94D-2FA2-BDA2-379AA424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F8E7E-0217-0818-F3A4-CE848A6A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9147F-3A85-9361-4D04-384090B2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833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B41B-4F02-A29D-D071-AD06EFAE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FA2EB6-F57C-BB69-0737-A6AEB4589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79BB5-3A1C-8B8C-86C0-6845080B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51196-FC9A-3665-2B51-24EE9A3A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FC2FF-E708-656A-2686-CD7B4FA3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448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6FFF50-55DB-CA31-6038-F04FB1B14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360146-0F32-F9D1-C255-CD844C938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2AD4C-1E3D-0745-42E8-038C0A29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0DABB-4BB6-6238-9C93-77BEF083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2CAB7-82EB-F1F4-A607-841A8983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281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57977-F021-A1B0-8791-289ACD75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F0CCC-7D9E-5E98-4CF1-98BAD629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3AA52F-FAEA-C4AF-7FE0-0243A2A1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71B25-2B0F-1099-19E5-8F911DB6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4272D-00F7-7125-C180-86822312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403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3D83-062C-6010-755E-8A6AEAA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FF6F9-D01B-7620-EB3B-E07B60A87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61BA2-0F80-330C-81C7-69FFF8EE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D4EA6-8932-F5F9-D0DB-9303EEAD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965B6-6B09-CF94-D63E-76C5DCAC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9229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A376F-F4BF-FAA1-B8D1-B8E3FAC9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7ADA4-AA9A-7745-66EE-E0B3085D5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99504-E324-33A1-5A68-178C3685E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51207-1681-D4D6-CD7B-030AB843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D2B55-0090-A635-C97C-6B452950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A4ACE-E742-948E-7F2D-FBB07D92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286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46DFD-C15B-90FA-A01B-CE70EE2E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87E44-8716-F749-FDDC-66A167B5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6C51AD-D79E-C94C-8B29-D07BBEAFA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0424CF-7F88-0084-4F78-6EC6DC7D5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45AC3B-1E96-345E-4A8E-D44D31CCD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98AC8E-56F6-4722-0C8F-375C8332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FD78C2-97CE-61DE-6A46-9E18A302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F9CC60-EB6D-1DAC-6CBE-BC460E07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599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F9756-4D29-1AF7-FAA3-703E9DC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000FE6-FABE-D12C-BEC2-41424BF0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CFE8B7-4F99-4030-4DDD-B985E37B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D789F-A469-918D-428F-0F0DB2A0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3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929B30-763B-F4DC-E611-CEE661B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D1A5E9-70D3-35EA-A0B2-26ED1D0E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C89635-1253-0790-9621-256BC9BF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62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8B536-E9E8-0CF4-1F7F-E5EA61F1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A4CDF-8EBB-D173-215D-7B0E46C6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0DDA9A-6171-6930-048C-B28DA1771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FE4920-CA4F-1D1E-462B-BCA28525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E818E2-2D09-FB5E-D58C-06F6598D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4792B9-5827-7270-29D1-94D129E4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552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EFCC4-03E9-7DB4-B7CC-88D5CCE7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11B3D3-37DB-A349-AD60-0E9462787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D929AF-1109-E9F2-74BD-6DB2613B1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27CBB8-493C-5FBE-6245-73791198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96FE6-A7D2-DCAE-06BD-FD99FDD5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30902-28BA-033F-6FAA-A8CF5572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875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4B896-3D63-7866-088E-986827F2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8B064-E6F1-E1C9-26C7-38D1C03B8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55F53-35BD-9FB3-99C7-8C2C06052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27BAD-B68E-450F-B162-299DAD349579}" type="datetimeFigureOut">
              <a:rPr lang="ru-KZ" smtClean="0"/>
              <a:t>16.02.2026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6892B-ED09-17DF-7B4D-50EA5C59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5C847-3E5A-2741-7947-3C8D09AF5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379B8-FA28-4DE0-A870-9C15289F6D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176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8B317-745F-CC00-3BA9-9E52C57AF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желілердегі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протоколдары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DBFD17-D87E-EEA9-B345-DC2B07AD4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16.02.2026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7925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0BFDEB-65BD-BB7E-60CA-AF070A7ACD3F}"/>
              </a:ext>
            </a:extLst>
          </p:cNvPr>
          <p:cNvSpPr txBox="1"/>
          <p:nvPr/>
        </p:nvSpPr>
        <p:spPr>
          <a:xfrm>
            <a:off x="676747" y="227359"/>
            <a:ext cx="60975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err="1"/>
              <a:t>Жиілік</a:t>
            </a:r>
            <a:r>
              <a:rPr lang="ru-RU" sz="3200" b="1" dirty="0"/>
              <a:t> </a:t>
            </a:r>
            <a:r>
              <a:rPr lang="ru-RU" sz="3200" b="1" dirty="0" err="1"/>
              <a:t>диапазондары</a:t>
            </a:r>
            <a:endParaRPr lang="ru-RU" sz="3200" b="1" dirty="0"/>
          </a:p>
          <a:p>
            <a:pPr>
              <a:buNone/>
            </a:pPr>
            <a:endParaRPr lang="ru-R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433 </a:t>
            </a:r>
            <a:r>
              <a:rPr lang="en-US" sz="3200" dirty="0"/>
              <a:t>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868 MHz (</a:t>
            </a:r>
            <a:r>
              <a:rPr lang="ru-RU" sz="3200" dirty="0" err="1"/>
              <a:t>Еуропа</a:t>
            </a:r>
            <a:r>
              <a:rPr lang="ru-RU" sz="3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915 </a:t>
            </a:r>
            <a:r>
              <a:rPr lang="en-US" sz="3200" dirty="0"/>
              <a:t>MHz (</a:t>
            </a:r>
            <a:r>
              <a:rPr lang="ru-RU" sz="3200" dirty="0"/>
              <a:t>АҚШ)</a:t>
            </a:r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200" dirty="0" err="1"/>
              <a:t>Төмен</a:t>
            </a:r>
            <a:r>
              <a:rPr lang="ru-RU" sz="3200" dirty="0"/>
              <a:t> </a:t>
            </a:r>
            <a:r>
              <a:rPr lang="ru-RU" sz="3200" dirty="0" err="1"/>
              <a:t>жиілік</a:t>
            </a:r>
            <a:r>
              <a:rPr lang="ru-RU" sz="3200" dirty="0"/>
              <a:t> →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3200" dirty="0"/>
              <a:t>λ </a:t>
            </a:r>
            <a:r>
              <a:rPr lang="ru-RU" sz="3200" dirty="0" err="1"/>
              <a:t>үлкен</a:t>
            </a: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/>
              <a:t>Қабырғадан</a:t>
            </a:r>
            <a:r>
              <a:rPr lang="ru-RU" sz="3200" dirty="0"/>
              <a:t> </a:t>
            </a:r>
            <a:r>
              <a:rPr lang="ru-RU" sz="3200" dirty="0" err="1"/>
              <a:t>жақсы</a:t>
            </a:r>
            <a:r>
              <a:rPr lang="ru-RU" sz="3200" dirty="0"/>
              <a:t> </a:t>
            </a:r>
            <a:r>
              <a:rPr lang="ru-RU" sz="3200" dirty="0" err="1"/>
              <a:t>өтеді</a:t>
            </a: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/>
              <a:t>Қашықтық</a:t>
            </a:r>
            <a:r>
              <a:rPr lang="ru-RU" sz="3200" dirty="0"/>
              <a:t> </a:t>
            </a:r>
            <a:r>
              <a:rPr lang="ru-RU" sz="3200" dirty="0" err="1"/>
              <a:t>үлкен</a:t>
            </a:r>
            <a:endParaRPr lang="ru-RU" sz="3200" dirty="0"/>
          </a:p>
        </p:txBody>
      </p:sp>
      <p:pic>
        <p:nvPicPr>
          <p:cNvPr id="10" name="Рисунок 9" descr="Изображение выглядит как текст, снимок экрана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889FF37-20B6-EDC0-5CF2-950F7A00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774" y="819622"/>
            <a:ext cx="6113387" cy="42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0F71-E1BC-3667-F514-C48C4E95F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1B1547-502A-79C8-89AF-F4A63C20657E}"/>
              </a:ext>
            </a:extLst>
          </p:cNvPr>
          <p:cNvSpPr txBox="1"/>
          <p:nvPr/>
        </p:nvSpPr>
        <p:spPr>
          <a:xfrm>
            <a:off x="603564" y="670979"/>
            <a:ext cx="48639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Модуляция</a:t>
            </a: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Chirp Spread Spectrum (CSS)</a:t>
            </a:r>
            <a:endParaRPr lang="ru-RU" sz="32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/>
              <a:t>✔  Шу </a:t>
            </a:r>
            <a:r>
              <a:rPr lang="ru-RU" sz="3200" dirty="0" err="1"/>
              <a:t>тұрақтылығы</a:t>
            </a:r>
            <a:r>
              <a:rPr lang="ru-RU" sz="3200" dirty="0"/>
              <a:t> </a:t>
            </a:r>
            <a:r>
              <a:rPr lang="ru-RU" sz="3200" dirty="0" err="1"/>
              <a:t>өте</a:t>
            </a:r>
            <a:r>
              <a:rPr lang="ru-RU" sz="3200" dirty="0"/>
              <a:t> </a:t>
            </a:r>
            <a:r>
              <a:rPr lang="ru-RU" sz="3200" dirty="0" err="1"/>
              <a:t>жоғары</a:t>
            </a:r>
            <a:br>
              <a:rPr lang="ru-RU" sz="3200" dirty="0"/>
            </a:br>
            <a:r>
              <a:rPr lang="ru-RU" sz="3200" dirty="0"/>
              <a:t>✔  </a:t>
            </a:r>
            <a:r>
              <a:rPr lang="ru-RU" sz="3200" dirty="0" err="1"/>
              <a:t>Ұзақ</a:t>
            </a:r>
            <a:r>
              <a:rPr lang="ru-RU" sz="3200" dirty="0"/>
              <a:t> </a:t>
            </a:r>
            <a:r>
              <a:rPr lang="ru-RU" sz="3200" dirty="0" err="1"/>
              <a:t>қашықтық</a:t>
            </a:r>
            <a:r>
              <a:rPr lang="ru-RU" sz="3200" dirty="0"/>
              <a:t> (2–15 км)</a:t>
            </a:r>
            <a:br>
              <a:rPr lang="ru-RU" sz="3200" dirty="0"/>
            </a:br>
            <a:r>
              <a:rPr lang="ru-RU" sz="3200" dirty="0"/>
              <a:t>✔  </a:t>
            </a:r>
            <a:r>
              <a:rPr lang="ru-RU" sz="3200" dirty="0" err="1"/>
              <a:t>Төмен</a:t>
            </a:r>
            <a:r>
              <a:rPr lang="ru-RU" sz="3200" dirty="0"/>
              <a:t> </a:t>
            </a:r>
            <a:r>
              <a:rPr lang="ru-RU" sz="3200" dirty="0" err="1"/>
              <a:t>дерек</a:t>
            </a:r>
            <a:r>
              <a:rPr lang="ru-RU" sz="3200" dirty="0"/>
              <a:t> </a:t>
            </a:r>
            <a:r>
              <a:rPr lang="ru-RU" sz="3200" dirty="0" err="1"/>
              <a:t>жылдамдығы</a:t>
            </a:r>
            <a:endParaRPr lang="ru-RU" sz="32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1BB80D7-BD22-7D6E-B71D-36CB06FF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68" y="161887"/>
            <a:ext cx="6446067" cy="28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A2AC8B-0DC4-CCA2-92DC-69FC07F9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68" y="3098734"/>
            <a:ext cx="5130429" cy="35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8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AD4F55-772E-4B12-3F67-18D403094974}"/>
              </a:ext>
            </a:extLst>
          </p:cNvPr>
          <p:cNvSpPr txBox="1"/>
          <p:nvPr/>
        </p:nvSpPr>
        <p:spPr>
          <a:xfrm>
            <a:off x="513831" y="540715"/>
            <a:ext cx="40762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Дерек </a:t>
            </a:r>
            <a:r>
              <a:rPr lang="ru-RU" sz="3200" b="1" dirty="0" err="1"/>
              <a:t>жылдамдығы</a:t>
            </a:r>
            <a:endParaRPr lang="ru-RU" sz="3200" b="1" dirty="0"/>
          </a:p>
          <a:p>
            <a:pPr>
              <a:buNone/>
            </a:pPr>
            <a:r>
              <a:rPr lang="ru-RU" sz="3200" dirty="0"/>
              <a:t>0.3 </a:t>
            </a:r>
            <a:r>
              <a:rPr lang="en-US" sz="3200" dirty="0"/>
              <a:t>kbps – 50 kbps</a:t>
            </a:r>
          </a:p>
          <a:p>
            <a:pPr>
              <a:buNone/>
            </a:pPr>
            <a:r>
              <a:rPr lang="ru-KZ" sz="3200" dirty="0"/>
              <a:t>👉 </a:t>
            </a:r>
            <a:r>
              <a:rPr lang="en-US" sz="3200" dirty="0"/>
              <a:t>ZigBee-</a:t>
            </a:r>
            <a:r>
              <a:rPr lang="ru-RU" sz="3200" dirty="0" err="1"/>
              <a:t>ге</a:t>
            </a:r>
            <a:r>
              <a:rPr lang="ru-RU" sz="3200" dirty="0"/>
              <a:t> </a:t>
            </a:r>
            <a:r>
              <a:rPr lang="ru-RU" sz="3200" dirty="0" err="1"/>
              <a:t>қарағанда</a:t>
            </a:r>
            <a:r>
              <a:rPr lang="ru-RU" sz="3200" dirty="0"/>
              <a:t> </a:t>
            </a:r>
            <a:r>
              <a:rPr lang="ru-RU" sz="3200" dirty="0" err="1"/>
              <a:t>баяу</a:t>
            </a:r>
            <a:br>
              <a:rPr lang="ru-RU" sz="3200" dirty="0"/>
            </a:br>
            <a:r>
              <a:rPr lang="ru-KZ" sz="3200" dirty="0"/>
              <a:t>👉 </a:t>
            </a:r>
            <a:r>
              <a:rPr lang="ru-RU" sz="3200" dirty="0" err="1"/>
              <a:t>Бірақ</a:t>
            </a:r>
            <a:r>
              <a:rPr lang="ru-RU" sz="3200" dirty="0"/>
              <a:t> </a:t>
            </a:r>
            <a:r>
              <a:rPr lang="ru-RU" sz="3200" dirty="0" err="1"/>
              <a:t>қашықтығы</a:t>
            </a:r>
            <a:r>
              <a:rPr lang="ru-RU" sz="3200" dirty="0"/>
              <a:t> </a:t>
            </a:r>
            <a:r>
              <a:rPr lang="ru-RU" sz="3200" dirty="0" err="1"/>
              <a:t>әлдеқайда</a:t>
            </a:r>
            <a:r>
              <a:rPr lang="ru-RU" sz="3200" dirty="0"/>
              <a:t> </a:t>
            </a:r>
            <a:r>
              <a:rPr lang="ru-RU" sz="3200" dirty="0" err="1"/>
              <a:t>үлкен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46959-48B1-7104-B2CF-B1A493D837A8}"/>
              </a:ext>
            </a:extLst>
          </p:cNvPr>
          <p:cNvSpPr txBox="1"/>
          <p:nvPr/>
        </p:nvSpPr>
        <p:spPr>
          <a:xfrm>
            <a:off x="5248748" y="540715"/>
            <a:ext cx="60975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Топология</a:t>
            </a:r>
          </a:p>
          <a:p>
            <a:pPr>
              <a:buNone/>
            </a:pPr>
            <a:r>
              <a:rPr lang="en-US" sz="3200" dirty="0"/>
              <a:t>Star-of-Stars</a:t>
            </a:r>
          </a:p>
          <a:p>
            <a:pPr>
              <a:buNone/>
            </a:pPr>
            <a:r>
              <a:rPr lang="en-US" sz="3200" dirty="0"/>
              <a:t>End Device → Gateway → Network Server</a:t>
            </a:r>
          </a:p>
          <a:p>
            <a:pPr>
              <a:buNone/>
            </a:pPr>
            <a:r>
              <a:rPr lang="en-US" sz="3200" dirty="0"/>
              <a:t>LoRa </a:t>
            </a:r>
            <a:r>
              <a:rPr lang="ru-RU" sz="3200" dirty="0" err="1"/>
              <a:t>құрылғысы</a:t>
            </a:r>
            <a:r>
              <a:rPr lang="ru-RU" sz="3200" dirty="0"/>
              <a:t> </a:t>
            </a:r>
            <a:r>
              <a:rPr lang="ru-RU" sz="3200" dirty="0" err="1"/>
              <a:t>тікелей</a:t>
            </a:r>
            <a:r>
              <a:rPr lang="ru-RU" sz="3200" dirty="0"/>
              <a:t> </a:t>
            </a:r>
            <a:r>
              <a:rPr lang="en-US" sz="3200" dirty="0"/>
              <a:t>gateway-</a:t>
            </a:r>
            <a:r>
              <a:rPr lang="ru-RU" sz="3200" dirty="0" err="1"/>
              <a:t>ге</a:t>
            </a:r>
            <a:r>
              <a:rPr lang="ru-RU" sz="3200" dirty="0"/>
              <a:t> </a:t>
            </a:r>
            <a:r>
              <a:rPr lang="ru-RU" sz="3200" dirty="0" err="1"/>
              <a:t>қосылады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en-US" sz="3200" dirty="0"/>
              <a:t>Mesh </a:t>
            </a:r>
            <a:r>
              <a:rPr lang="ru-RU" sz="3200" dirty="0" err="1"/>
              <a:t>жоқ</a:t>
            </a:r>
            <a:r>
              <a:rPr lang="ru-RU" sz="3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CE3E7-3DC8-B97B-200B-5106EC12FA98}"/>
              </a:ext>
            </a:extLst>
          </p:cNvPr>
          <p:cNvSpPr txBox="1"/>
          <p:nvPr/>
        </p:nvSpPr>
        <p:spPr>
          <a:xfrm>
            <a:off x="513831" y="4747625"/>
            <a:ext cx="6097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Энергия </a:t>
            </a:r>
            <a:r>
              <a:rPr lang="ru-RU" sz="3200" b="1" dirty="0" err="1"/>
              <a:t>тұтыну</a:t>
            </a:r>
            <a:endParaRPr lang="ru-RU" sz="3200" b="1" dirty="0"/>
          </a:p>
          <a:p>
            <a:pPr>
              <a:buNone/>
            </a:pPr>
            <a:r>
              <a:rPr lang="en-US" sz="3200" dirty="0"/>
              <a:t>Sleep </a:t>
            </a:r>
            <a:r>
              <a:rPr lang="ru-RU" sz="3200" dirty="0" err="1"/>
              <a:t>режимінде</a:t>
            </a:r>
            <a:r>
              <a:rPr lang="ru-RU" sz="3200" dirty="0"/>
              <a:t> → микроампер</a:t>
            </a:r>
            <a:br>
              <a:rPr lang="ru-RU" sz="3200" dirty="0"/>
            </a:br>
            <a:r>
              <a:rPr lang="ru-RU" sz="3200" dirty="0"/>
              <a:t>Батарея → 5–10 </a:t>
            </a:r>
            <a:r>
              <a:rPr lang="ru-RU" sz="3200" dirty="0" err="1"/>
              <a:t>жыл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3226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E016C-18F2-2D55-4BDE-BB3668DC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7AA36-3248-202F-4217-536321DDC138}"/>
              </a:ext>
            </a:extLst>
          </p:cNvPr>
          <p:cNvSpPr txBox="1"/>
          <p:nvPr/>
        </p:nvSpPr>
        <p:spPr>
          <a:xfrm>
            <a:off x="838200" y="1771843"/>
            <a:ext cx="51280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/>
              <a:t>BLE – Bluetooth 4.0 </a:t>
            </a:r>
            <a:r>
              <a:rPr lang="ru-RU" sz="3200" dirty="0" err="1"/>
              <a:t>бастап</a:t>
            </a:r>
            <a:r>
              <a:rPr lang="ru-RU" sz="3200" dirty="0"/>
              <a:t> </a:t>
            </a:r>
            <a:r>
              <a:rPr lang="ru-RU" sz="3200" dirty="0" err="1"/>
              <a:t>енгізілген</a:t>
            </a:r>
            <a:r>
              <a:rPr lang="ru-RU" sz="3200" dirty="0"/>
              <a:t> </a:t>
            </a:r>
            <a:r>
              <a:rPr lang="ru-RU" sz="3200" dirty="0" err="1"/>
              <a:t>төмен</a:t>
            </a:r>
            <a:r>
              <a:rPr lang="ru-RU" sz="3200" dirty="0"/>
              <a:t> </a:t>
            </a:r>
            <a:r>
              <a:rPr lang="ru-RU" sz="3200" dirty="0" err="1"/>
              <a:t>қуатты</a:t>
            </a:r>
            <a:r>
              <a:rPr lang="ru-RU" sz="3200" dirty="0"/>
              <a:t> </a:t>
            </a:r>
            <a:r>
              <a:rPr lang="ru-RU" sz="3200" dirty="0" err="1"/>
              <a:t>нұсқа</a:t>
            </a:r>
            <a:r>
              <a:rPr lang="ru-RU" sz="3200" dirty="0"/>
              <a:t>.</a:t>
            </a:r>
          </a:p>
          <a:p>
            <a:pPr>
              <a:buNone/>
            </a:pPr>
            <a:r>
              <a:rPr lang="en-US" sz="3200" dirty="0"/>
              <a:t>IEEE 802.15.1 </a:t>
            </a:r>
            <a:r>
              <a:rPr lang="ru-RU" sz="3200" dirty="0" err="1"/>
              <a:t>негізінде</a:t>
            </a:r>
            <a:r>
              <a:rPr lang="ru-RU" sz="3200" dirty="0"/>
              <a:t>.</a:t>
            </a:r>
          </a:p>
          <a:p>
            <a:pPr>
              <a:buNone/>
            </a:pPr>
            <a:r>
              <a:rPr lang="ru-RU" sz="3200" dirty="0" err="1"/>
              <a:t>Қысқа</a:t>
            </a:r>
            <a:r>
              <a:rPr lang="ru-RU" sz="3200" dirty="0"/>
              <a:t> </a:t>
            </a:r>
            <a:r>
              <a:rPr lang="ru-RU" sz="3200" dirty="0" err="1"/>
              <a:t>қашықтыққа</a:t>
            </a:r>
            <a:r>
              <a:rPr lang="ru-RU" sz="3200" dirty="0"/>
              <a:t> </a:t>
            </a:r>
            <a:r>
              <a:rPr lang="ru-RU" sz="3200" dirty="0" err="1"/>
              <a:t>арналған</a:t>
            </a:r>
            <a:r>
              <a:rPr lang="ru-RU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825F5-B5A6-CCE9-D8DE-84435A1B74B8}"/>
              </a:ext>
            </a:extLst>
          </p:cNvPr>
          <p:cNvSpPr txBox="1"/>
          <p:nvPr/>
        </p:nvSpPr>
        <p:spPr>
          <a:xfrm>
            <a:off x="838200" y="5398625"/>
            <a:ext cx="6097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err="1"/>
              <a:t>Жиілік</a:t>
            </a:r>
            <a:r>
              <a:rPr lang="ru-RU" sz="3200" b="1" dirty="0"/>
              <a:t> диапазоны</a:t>
            </a:r>
          </a:p>
          <a:p>
            <a:pPr>
              <a:buNone/>
            </a:pPr>
            <a:r>
              <a:rPr lang="ru-RU" sz="3200" dirty="0"/>
              <a:t>2.4 </a:t>
            </a:r>
            <a:r>
              <a:rPr lang="en-US" sz="3200" dirty="0"/>
              <a:t>GHz ISM band</a:t>
            </a:r>
          </a:p>
        </p:txBody>
      </p:sp>
      <p:pic>
        <p:nvPicPr>
          <p:cNvPr id="10" name="Рисунок 9" descr="Изображение выглядит как текст, Шрифт, логотип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B16CBD-4330-0BD0-0538-ED65FFAA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03" y="2600042"/>
            <a:ext cx="6237291" cy="36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67A2E6-9E78-A733-2B4D-1B6DBE555BE7}"/>
              </a:ext>
            </a:extLst>
          </p:cNvPr>
          <p:cNvSpPr txBox="1"/>
          <p:nvPr/>
        </p:nvSpPr>
        <p:spPr>
          <a:xfrm>
            <a:off x="341769" y="256255"/>
            <a:ext cx="6097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FF0000"/>
                </a:solidFill>
              </a:rPr>
              <a:t>Модуляция</a:t>
            </a:r>
          </a:p>
          <a:p>
            <a:pPr>
              <a:buNone/>
            </a:pPr>
            <a:r>
              <a:rPr lang="en-US" sz="3200" dirty="0">
                <a:solidFill>
                  <a:srgbClr val="FF0000"/>
                </a:solidFill>
              </a:rPr>
              <a:t>GFSK (Gaussian Frequency Shift Keying)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C54DF-8C16-E95F-11A6-6C56F4F901F2}"/>
              </a:ext>
            </a:extLst>
          </p:cNvPr>
          <p:cNvSpPr txBox="1"/>
          <p:nvPr/>
        </p:nvSpPr>
        <p:spPr>
          <a:xfrm>
            <a:off x="6642981" y="256255"/>
            <a:ext cx="6097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Дерек </a:t>
            </a:r>
            <a:r>
              <a:rPr lang="ru-RU" sz="3200" b="1" dirty="0" err="1"/>
              <a:t>жылдамдығы</a:t>
            </a:r>
            <a:endParaRPr lang="ru-RU" sz="3200" b="1" dirty="0"/>
          </a:p>
          <a:p>
            <a:pPr>
              <a:buNone/>
            </a:pPr>
            <a:r>
              <a:rPr lang="ru-RU" sz="3200" dirty="0"/>
              <a:t>1 </a:t>
            </a:r>
            <a:r>
              <a:rPr lang="en-US" sz="3200" dirty="0"/>
              <a:t>Mbps (BLE 4.x)</a:t>
            </a:r>
            <a:br>
              <a:rPr lang="en-US" sz="3200" dirty="0"/>
            </a:br>
            <a:r>
              <a:rPr lang="en-US" sz="3200" dirty="0"/>
              <a:t>2 Mbps (BLE 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320A6-4988-8F61-BD6E-94F70EEB9A90}"/>
              </a:ext>
            </a:extLst>
          </p:cNvPr>
          <p:cNvSpPr txBox="1"/>
          <p:nvPr/>
        </p:nvSpPr>
        <p:spPr>
          <a:xfrm>
            <a:off x="560513" y="5415088"/>
            <a:ext cx="11070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err="1"/>
              <a:t>Қашықтық</a:t>
            </a:r>
            <a:endParaRPr lang="ru-RU" sz="3200" b="1" dirty="0"/>
          </a:p>
          <a:p>
            <a:pPr>
              <a:buNone/>
            </a:pPr>
            <a:r>
              <a:rPr lang="ru-RU" sz="3200" dirty="0"/>
              <a:t>10–100 метр </a:t>
            </a:r>
            <a:r>
              <a:rPr lang="en-US" sz="3200" dirty="0"/>
              <a:t>BLE 5 → 200 </a:t>
            </a:r>
            <a:r>
              <a:rPr lang="ru-RU" sz="3200" dirty="0"/>
              <a:t>м </a:t>
            </a:r>
            <a:r>
              <a:rPr lang="ru-RU" sz="3200" dirty="0" err="1"/>
              <a:t>дейін</a:t>
            </a:r>
            <a:endParaRPr lang="ru-RU" sz="3200" dirty="0"/>
          </a:p>
        </p:txBody>
      </p:sp>
      <p:pic>
        <p:nvPicPr>
          <p:cNvPr id="7170" name="Picture 2" descr="Gaussian Frequency Shift Keying - an overview | ScienceDirect Topics">
            <a:extLst>
              <a:ext uri="{FF2B5EF4-FFF2-40B4-BE49-F238E27FC236}">
                <a16:creationId xmlns:a16="http://schemas.microsoft.com/office/drawing/2014/main" id="{4B077415-50CD-766D-8B77-8FCF1EBA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27" y="2690681"/>
            <a:ext cx="8839743" cy="23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E589E1-BB4B-CB9F-D2C4-F77F4AF2DF88}"/>
              </a:ext>
            </a:extLst>
          </p:cNvPr>
          <p:cNvSpPr txBox="1"/>
          <p:nvPr/>
        </p:nvSpPr>
        <p:spPr>
          <a:xfrm>
            <a:off x="550333" y="548269"/>
            <a:ext cx="10989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NB-IoT </a:t>
            </a:r>
            <a:r>
              <a:rPr lang="en-US" sz="2800" dirty="0"/>
              <a:t>(Narrowband Internet of Things)</a:t>
            </a:r>
            <a:r>
              <a:rPr lang="kk-KZ" sz="2800" dirty="0"/>
              <a:t> – </a:t>
            </a:r>
            <a:r>
              <a:rPr lang="ru-RU" sz="2800" dirty="0" err="1"/>
              <a:t>ұялы</a:t>
            </a:r>
            <a:r>
              <a:rPr lang="ru-RU" sz="2800" dirty="0"/>
              <a:t> </a:t>
            </a:r>
            <a:r>
              <a:rPr lang="ru-RU" sz="2800" dirty="0" err="1"/>
              <a:t>байланыс</a:t>
            </a:r>
            <a:r>
              <a:rPr lang="ru-RU" sz="2800" dirty="0"/>
              <a:t> </a:t>
            </a:r>
            <a:r>
              <a:rPr lang="ru-RU" sz="2800" dirty="0" err="1"/>
              <a:t>инфрақұрылымына</a:t>
            </a:r>
            <a:r>
              <a:rPr lang="ru-RU" sz="2800" dirty="0"/>
              <a:t> </a:t>
            </a:r>
            <a:r>
              <a:rPr lang="ru-RU" sz="2800" dirty="0" err="1"/>
              <a:t>негізделген</a:t>
            </a:r>
            <a:r>
              <a:rPr lang="ru-RU" sz="2800" dirty="0"/>
              <a:t> </a:t>
            </a:r>
            <a:r>
              <a:rPr lang="en-US" sz="2800" dirty="0"/>
              <a:t>IoT </a:t>
            </a:r>
            <a:r>
              <a:rPr lang="ru-RU" sz="2800" dirty="0" err="1"/>
              <a:t>технологиясы</a:t>
            </a:r>
            <a:r>
              <a:rPr lang="ru-RU" sz="2800" dirty="0"/>
              <a:t>.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8E7D662-DE0C-04E3-E415-B4FCF9C56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8" name="Рисунок 7" descr="Изображение выглядит как диаграмма, снимок экрана,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58F1CA9-64E4-82B1-A9DC-AB926A4C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22" y="1816255"/>
            <a:ext cx="7591946" cy="4290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B913D5-CF56-B7C7-A9A6-F6A000ABA16C}"/>
              </a:ext>
            </a:extLst>
          </p:cNvPr>
          <p:cNvSpPr txBox="1"/>
          <p:nvPr/>
        </p:nvSpPr>
        <p:spPr>
          <a:xfrm>
            <a:off x="550333" y="2057906"/>
            <a:ext cx="27262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en-US" sz="3200" dirty="0"/>
              <a:t>LTE/4G </a:t>
            </a:r>
            <a:r>
              <a:rPr lang="ru-RU" sz="3200" dirty="0" err="1"/>
              <a:t>желісін</a:t>
            </a:r>
            <a:r>
              <a:rPr lang="ru-RU" sz="3200" dirty="0"/>
              <a:t> </a:t>
            </a:r>
            <a:r>
              <a:rPr lang="ru-RU" sz="3200" dirty="0" err="1"/>
              <a:t>пайдаланады</a:t>
            </a:r>
            <a:br>
              <a:rPr lang="ru-RU" sz="3200" dirty="0"/>
            </a:br>
            <a:r>
              <a:rPr lang="en-US" sz="3200" dirty="0"/>
              <a:t>Bandwidth: </a:t>
            </a:r>
            <a:r>
              <a:rPr lang="en-US" sz="3200" b="1" dirty="0"/>
              <a:t>180 kHz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763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2B92E6-0926-465A-CA7E-465C3C37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2" y="866975"/>
            <a:ext cx="11529996" cy="5394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AD0F0-132D-F3DC-9C06-0AA93382C834}"/>
              </a:ext>
            </a:extLst>
          </p:cNvPr>
          <p:cNvSpPr txBox="1"/>
          <p:nvPr/>
        </p:nvSpPr>
        <p:spPr>
          <a:xfrm>
            <a:off x="644435" y="17646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Bandwidth: </a:t>
            </a:r>
            <a:r>
              <a:rPr lang="en-US" sz="3200" b="1" dirty="0">
                <a:solidFill>
                  <a:srgbClr val="FF0000"/>
                </a:solidFill>
              </a:rPr>
              <a:t>180 kHz</a:t>
            </a:r>
            <a:endParaRPr lang="ru-K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8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F73CB-8FE5-6A5B-E6B8-4FE59499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13EDA-8E15-4F2D-DBD6-7CAE4850D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CB3FAA-234B-E685-3A98-5F767DA1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1" y="671127"/>
            <a:ext cx="10621857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AB000-446F-860B-F9AA-7DB14D0A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57F6D-ACB7-3009-886C-4EFD92392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 descr="Изображение выглядит как текст, снимок экрана, графический дизайн, коллаж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7B2037-A87B-E423-6437-30FF51C2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161469"/>
            <a:ext cx="11660227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диаграмм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2B62F17-CCB3-CB92-5F89-0642F971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4933" cy="352951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FEF518-658E-DB29-12A8-5C23753E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81" y="3429000"/>
            <a:ext cx="7061119" cy="3375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DE40D-7589-10A0-324C-B53756770158}"/>
              </a:ext>
            </a:extLst>
          </p:cNvPr>
          <p:cNvSpPr txBox="1"/>
          <p:nvPr/>
        </p:nvSpPr>
        <p:spPr>
          <a:xfrm>
            <a:off x="7569200" y="776094"/>
            <a:ext cx="4157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/>
              <a:t>👉 </a:t>
            </a:r>
            <a:r>
              <a:rPr lang="en-US" sz="2000" b="1" dirty="0"/>
              <a:t>NB-IoT — </a:t>
            </a:r>
            <a:r>
              <a:rPr lang="ru-RU" sz="2000" b="1" dirty="0"/>
              <a:t>оператор </a:t>
            </a:r>
            <a:r>
              <a:rPr lang="ru-RU" sz="2000" b="1" dirty="0" err="1"/>
              <a:t>желісі</a:t>
            </a:r>
            <a:r>
              <a:rPr lang="ru-RU" sz="2000" b="1" dirty="0"/>
              <a:t> </a:t>
            </a:r>
            <a:r>
              <a:rPr lang="ru-RU" sz="2000" b="1" dirty="0" err="1"/>
              <a:t>арқылы</a:t>
            </a:r>
            <a:r>
              <a:rPr lang="ru-RU" sz="2000" b="1" dirty="0"/>
              <a:t> </a:t>
            </a:r>
            <a:r>
              <a:rPr lang="ru-RU" sz="2000" b="1" dirty="0" err="1"/>
              <a:t>жұмыс</a:t>
            </a:r>
            <a:r>
              <a:rPr lang="ru-RU" sz="2000" b="1" dirty="0"/>
              <a:t> </a:t>
            </a:r>
            <a:r>
              <a:rPr lang="ru-RU" sz="2000" b="1" dirty="0" err="1"/>
              <a:t>істейді</a:t>
            </a:r>
            <a:r>
              <a:rPr lang="ru-RU" sz="2000" b="1" dirty="0"/>
              <a:t>.</a:t>
            </a:r>
            <a:br>
              <a:rPr lang="ru-RU" sz="2000" dirty="0"/>
            </a:br>
            <a:r>
              <a:rPr lang="ru-KZ" sz="2000" dirty="0"/>
              <a:t>👉 </a:t>
            </a:r>
            <a:r>
              <a:rPr lang="en-US" sz="2000" b="1" dirty="0"/>
              <a:t>LoRaWAN — </a:t>
            </a:r>
            <a:r>
              <a:rPr lang="ru-RU" sz="2000" b="1" dirty="0" err="1"/>
              <a:t>өзің</a:t>
            </a:r>
            <a:r>
              <a:rPr lang="ru-RU" sz="2000" b="1" dirty="0"/>
              <a:t> </a:t>
            </a:r>
            <a:r>
              <a:rPr lang="ru-RU" sz="2000" b="1" dirty="0" err="1"/>
              <a:t>орнататын</a:t>
            </a:r>
            <a:r>
              <a:rPr lang="ru-RU" sz="2000" b="1" dirty="0"/>
              <a:t> </a:t>
            </a:r>
            <a:r>
              <a:rPr lang="en-US" sz="2000" b="1" dirty="0"/>
              <a:t>Gateway </a:t>
            </a:r>
            <a:r>
              <a:rPr lang="ru-RU" sz="2000" b="1" dirty="0" err="1"/>
              <a:t>арқылы</a:t>
            </a:r>
            <a:r>
              <a:rPr lang="ru-RU" sz="2000" b="1" dirty="0"/>
              <a:t> </a:t>
            </a:r>
            <a:r>
              <a:rPr lang="ru-RU" sz="2000" b="1" dirty="0" err="1"/>
              <a:t>жұмыс</a:t>
            </a:r>
            <a:r>
              <a:rPr lang="ru-RU" sz="2000" b="1" dirty="0"/>
              <a:t> </a:t>
            </a:r>
            <a:r>
              <a:rPr lang="ru-RU" sz="2000" b="1" dirty="0" err="1"/>
              <a:t>істейді</a:t>
            </a:r>
            <a:r>
              <a:rPr lang="ru-RU" sz="2000" b="1" dirty="0"/>
              <a:t>.</a:t>
            </a:r>
            <a:endParaRPr lang="ru-KZ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68E0D-0EB3-E64B-7D3B-ABAA2C0C0F97}"/>
              </a:ext>
            </a:extLst>
          </p:cNvPr>
          <p:cNvSpPr txBox="1"/>
          <p:nvPr/>
        </p:nvSpPr>
        <p:spPr>
          <a:xfrm>
            <a:off x="516466" y="3735780"/>
            <a:ext cx="36322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/>
              <a:t>Қала</a:t>
            </a:r>
            <a:r>
              <a:rPr lang="ru-RU" sz="2000" b="1" dirty="0"/>
              <a:t> </a:t>
            </a:r>
            <a:r>
              <a:rPr lang="ru-RU" sz="2000" b="1" dirty="0" err="1"/>
              <a:t>ішінде</a:t>
            </a:r>
            <a:endParaRPr lang="ru-RU" sz="2000" b="1" dirty="0"/>
          </a:p>
          <a:p>
            <a:pPr>
              <a:buNone/>
            </a:pPr>
            <a:r>
              <a:rPr lang="en-US" sz="2000" dirty="0"/>
              <a:t>NB-IoT </a:t>
            </a:r>
            <a:r>
              <a:rPr lang="ru-RU" sz="2000" dirty="0" err="1"/>
              <a:t>ыңғайлы</a:t>
            </a:r>
            <a:br>
              <a:rPr lang="ru-RU" sz="2000" dirty="0"/>
            </a:br>
            <a:r>
              <a:rPr lang="ru-RU" sz="2000" dirty="0"/>
              <a:t>(оператор </a:t>
            </a:r>
            <a:r>
              <a:rPr lang="ru-RU" sz="2000" dirty="0" err="1"/>
              <a:t>инфрақұрылымы</a:t>
            </a:r>
            <a:r>
              <a:rPr lang="ru-RU" sz="2000" dirty="0"/>
              <a:t> бар)</a:t>
            </a:r>
          </a:p>
          <a:p>
            <a:pPr>
              <a:buNone/>
            </a:pPr>
            <a:br>
              <a:rPr lang="ru-RU" sz="2000" dirty="0"/>
            </a:br>
            <a:endParaRPr lang="ru-RU" sz="2000" dirty="0"/>
          </a:p>
          <a:p>
            <a:pPr>
              <a:buNone/>
            </a:pPr>
            <a:r>
              <a:rPr lang="ru-RU" sz="2000" b="1" dirty="0"/>
              <a:t>Ауыл, ферма</a:t>
            </a:r>
          </a:p>
          <a:p>
            <a:pPr>
              <a:buNone/>
            </a:pPr>
            <a:r>
              <a:rPr lang="en-US" sz="2000" dirty="0"/>
              <a:t>LoRaWAN </a:t>
            </a:r>
            <a:r>
              <a:rPr lang="ru-RU" sz="2000" dirty="0" err="1"/>
              <a:t>тиімді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en-US" sz="2000" dirty="0"/>
              <a:t>Gateway </a:t>
            </a:r>
            <a:r>
              <a:rPr lang="ru-RU" sz="2000" dirty="0" err="1"/>
              <a:t>орнатасың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74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80A2C2-03E5-F4E9-D9B3-CDAE5425B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692"/>
            <a:ext cx="10515600" cy="22637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Мақсаты</a:t>
            </a:r>
            <a:r>
              <a:rPr lang="ru-RU" b="1" dirty="0"/>
              <a:t>:</a:t>
            </a:r>
            <a:endParaRPr lang="ru-RU" dirty="0"/>
          </a:p>
          <a:p>
            <a:r>
              <a:rPr lang="en-US" dirty="0"/>
              <a:t>WSN-</a:t>
            </a:r>
            <a:r>
              <a:rPr lang="ru-RU" dirty="0"/>
              <a:t>да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протоколдарды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endParaRPr lang="ru-RU" dirty="0"/>
          </a:p>
          <a:p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айырмашылықтарын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endParaRPr lang="ru-RU" dirty="0"/>
          </a:p>
          <a:p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протокол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endParaRPr lang="ru-RU" dirty="0"/>
          </a:p>
          <a:p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5F423-0D30-AC64-B2F9-5D5016A77BC3}"/>
              </a:ext>
            </a:extLst>
          </p:cNvPr>
          <p:cNvSpPr txBox="1"/>
          <p:nvPr/>
        </p:nvSpPr>
        <p:spPr>
          <a:xfrm>
            <a:off x="838200" y="3310902"/>
            <a:ext cx="6096000" cy="26374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ZigBee</a:t>
            </a:r>
            <a:endParaRPr lang="ru-KZ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LoRa</a:t>
            </a:r>
            <a:r>
              <a:rPr lang="ru-K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/ </a:t>
            </a:r>
            <a:r>
              <a:rPr lang="ru-KZ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LoRaWAN</a:t>
            </a:r>
            <a:endParaRPr lang="ru-KZ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Bluetooth </a:t>
            </a:r>
            <a:r>
              <a:rPr lang="ru-KZ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Low</a:t>
            </a:r>
            <a:r>
              <a:rPr lang="ru-K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Energy (BLE)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KZ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NB-</a:t>
            </a:r>
            <a:r>
              <a:rPr lang="ru-KZ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IoT</a:t>
            </a:r>
            <a:endParaRPr lang="ru-KZ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40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D34D27-174F-6211-A3EA-7B42FAC19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04024"/>
              </p:ext>
            </p:extLst>
          </p:nvPr>
        </p:nvGraphicFramePr>
        <p:xfrm>
          <a:off x="272082" y="534805"/>
          <a:ext cx="11826785" cy="5788389"/>
        </p:xfrm>
        <a:graphic>
          <a:graphicData uri="http://schemas.openxmlformats.org/drawingml/2006/table">
            <a:tbl>
              <a:tblPr/>
              <a:tblGrid>
                <a:gridCol w="2365357">
                  <a:extLst>
                    <a:ext uri="{9D8B030D-6E8A-4147-A177-3AD203B41FA5}">
                      <a16:colId xmlns:a16="http://schemas.microsoft.com/office/drawing/2014/main" val="3837243374"/>
                    </a:ext>
                  </a:extLst>
                </a:gridCol>
                <a:gridCol w="2365357">
                  <a:extLst>
                    <a:ext uri="{9D8B030D-6E8A-4147-A177-3AD203B41FA5}">
                      <a16:colId xmlns:a16="http://schemas.microsoft.com/office/drawing/2014/main" val="273894109"/>
                    </a:ext>
                  </a:extLst>
                </a:gridCol>
                <a:gridCol w="2365357">
                  <a:extLst>
                    <a:ext uri="{9D8B030D-6E8A-4147-A177-3AD203B41FA5}">
                      <a16:colId xmlns:a16="http://schemas.microsoft.com/office/drawing/2014/main" val="187685087"/>
                    </a:ext>
                  </a:extLst>
                </a:gridCol>
                <a:gridCol w="2365357">
                  <a:extLst>
                    <a:ext uri="{9D8B030D-6E8A-4147-A177-3AD203B41FA5}">
                      <a16:colId xmlns:a16="http://schemas.microsoft.com/office/drawing/2014/main" val="947082851"/>
                    </a:ext>
                  </a:extLst>
                </a:gridCol>
                <a:gridCol w="2365357">
                  <a:extLst>
                    <a:ext uri="{9D8B030D-6E8A-4147-A177-3AD203B41FA5}">
                      <a16:colId xmlns:a16="http://schemas.microsoft.com/office/drawing/2014/main" val="4167451156"/>
                    </a:ext>
                  </a:extLst>
                </a:gridCol>
              </a:tblGrid>
              <a:tr h="223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Параметр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NB-IoT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LTE-M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LoRa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Sigfox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00659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Стандарттау ұйымы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3GPP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3GPP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LoRa </a:t>
                      </a:r>
                      <a:r>
                        <a:rPr lang="ru-RU" sz="1800"/>
                        <a:t>Альянсы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ETSI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14306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Арна жолағы (</a:t>
                      </a:r>
                      <a:r>
                        <a:rPr lang="en-US" sz="1800" b="1"/>
                        <a:t>Bandwidth)</a:t>
                      </a:r>
                      <a:endParaRPr lang="en-US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200 кГц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1.4 МГц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250 кГц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100 Гц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604766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Жиілік диапазоны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Лицензияланған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Лицензияланған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Лицензияланбаған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Лицензияланбаған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679258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Деректер жылдамдығы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&lt; 250 кбит/с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&lt; 1 Мбит/с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&lt; 10 кбит/с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&lt; 100 бит/с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76781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Кідіріс (</a:t>
                      </a:r>
                      <a:r>
                        <a:rPr lang="en-US" sz="1800" b="1"/>
                        <a:t>Latency)</a:t>
                      </a:r>
                      <a:endParaRPr lang="en-US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Орташа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Төмен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Орташа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Орташа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17724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Мобильділікті қолдау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✖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112710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Кеңейтілген қамту аймағы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✔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508295"/>
                  </a:ext>
                </a:extLst>
              </a:tr>
              <a:tr h="5578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Энергия тұтыну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Орташа–төмен (</a:t>
                      </a:r>
                      <a:r>
                        <a:rPr lang="en-US" sz="1800"/>
                        <a:t>LoRa-</a:t>
                      </a:r>
                      <a:r>
                        <a:rPr lang="ru-RU" sz="1800"/>
                        <a:t>дан жоғары)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Орташа (</a:t>
                      </a:r>
                      <a:r>
                        <a:rPr lang="en-US" sz="1800"/>
                        <a:t>NB-IoT-</a:t>
                      </a:r>
                      <a:r>
                        <a:rPr lang="ru-RU" sz="1800"/>
                        <a:t>тан жоғары)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Өте төмен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Төмен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204038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Жеке (</a:t>
                      </a:r>
                      <a:r>
                        <a:rPr lang="en-US" sz="1800" b="1"/>
                        <a:t>private) </a:t>
                      </a:r>
                      <a:r>
                        <a:rPr lang="ru-RU" sz="1800" b="1"/>
                        <a:t>желі мүмкіндігі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Жоқ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Жоқ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Иә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/>
                        <a:t>Жоқ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60828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/>
                        <a:t>Модуль құны</a:t>
                      </a:r>
                      <a:endParaRPr lang="ru-RU" sz="18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$7–12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$10–15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$9–12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$5–10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20229"/>
                  </a:ext>
                </a:extLst>
              </a:tr>
              <a:tr h="390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/>
                        <a:t>Радио </a:t>
                      </a:r>
                      <a:r>
                        <a:rPr lang="ru-RU" sz="1800" b="1" dirty="0" err="1"/>
                        <a:t>қызмет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құны</a:t>
                      </a:r>
                      <a:endParaRPr lang="ru-RU" sz="18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$$$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/>
                        <a:t>$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1800" dirty="0"/>
                        <a:t>$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40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8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BDB75-76DA-FF85-37F8-77E0FA58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Салыстыру</a:t>
            </a:r>
            <a:endParaRPr lang="ru-KZ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23B5BA-0BDC-F085-C608-D3F2A1028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43783"/>
              </p:ext>
            </p:extLst>
          </p:nvPr>
        </p:nvGraphicFramePr>
        <p:xfrm>
          <a:off x="838199" y="2538254"/>
          <a:ext cx="10515603" cy="3505200"/>
        </p:xfrm>
        <a:graphic>
          <a:graphicData uri="http://schemas.openxmlformats.org/drawingml/2006/table">
            <a:tbl>
              <a:tblPr/>
              <a:tblGrid>
                <a:gridCol w="1502229">
                  <a:extLst>
                    <a:ext uri="{9D8B030D-6E8A-4147-A177-3AD203B41FA5}">
                      <a16:colId xmlns:a16="http://schemas.microsoft.com/office/drawing/2014/main" val="392928729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02521106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635085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3183999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3576961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5793658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7168601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/>
                        <a:t>Протокол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 err="1"/>
                        <a:t>Қашықтық</a:t>
                      </a:r>
                      <a:endParaRPr lang="ru-R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Data 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Tx </a:t>
                      </a:r>
                      <a:r>
                        <a:rPr lang="ru-RU" sz="2000"/>
                        <a:t>қуаты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Rx </a:t>
                      </a:r>
                      <a:r>
                        <a:rPr lang="ru-RU" sz="2000"/>
                        <a:t>сезімталдық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/>
                        <a:t>Энергия тиімділігі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 err="1"/>
                        <a:t>Типтік</a:t>
                      </a:r>
                      <a:r>
                        <a:rPr lang="ru-RU" sz="2000" dirty="0"/>
                        <a:t> батарея </a:t>
                      </a:r>
                      <a:r>
                        <a:rPr lang="ru-RU" sz="2000" dirty="0" err="1"/>
                        <a:t>өмірі</a:t>
                      </a:r>
                      <a:endParaRPr lang="ru-R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698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BLE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/>
                        <a:t>10–50 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1–2 Mbps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0–10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≈ −90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000"/>
                        <a:t>⭐⭐⭐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/>
                        <a:t>1–3 </a:t>
                      </a:r>
                      <a:r>
                        <a:rPr lang="ru-RU" sz="2000" dirty="0" err="1"/>
                        <a:t>жыл</a:t>
                      </a:r>
                      <a:endParaRPr lang="ru-R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8932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ZigBee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/>
                        <a:t>10–100 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250 kbps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1–10 mW (0–10 dBm)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≈ −100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000"/>
                        <a:t>⭐⭐⭐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/>
                        <a:t>2–5 </a:t>
                      </a:r>
                      <a:r>
                        <a:rPr lang="ru-RU" sz="2000" dirty="0" err="1"/>
                        <a:t>жыл</a:t>
                      </a:r>
                      <a:endParaRPr lang="ru-R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905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LoRa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/>
                        <a:t>2–15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0.3–50 kbps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14–20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≈ −137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000"/>
                        <a:t>⭐⭐⭐⭐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/>
                        <a:t>5–10 </a:t>
                      </a:r>
                      <a:r>
                        <a:rPr lang="ru-RU" sz="2000" dirty="0" err="1"/>
                        <a:t>жыл</a:t>
                      </a:r>
                      <a:endParaRPr lang="ru-R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2265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NB-IoT</a:t>
                      </a:r>
                      <a:endParaRPr lang="en-U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/>
                        <a:t>Бірнеше км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20–250 kbps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20–23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≈ −164 dBm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000"/>
                        <a:t>⭐⭐–⭐⭐⭐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dirty="0"/>
                        <a:t>5–10 </a:t>
                      </a:r>
                      <a:r>
                        <a:rPr lang="ru-RU" sz="2000" dirty="0" err="1"/>
                        <a:t>жыл</a:t>
                      </a:r>
                      <a:endParaRPr lang="ru-R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4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1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9100E-AC05-A19C-A54E-ECBB7A2E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</a:t>
            </a:r>
            <a:r>
              <a:rPr lang="kk-KZ" dirty="0"/>
              <a:t> стандарты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17012-431D-BE70-98E7-2F4130CF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9324" cy="4351338"/>
          </a:xfrm>
        </p:spPr>
        <p:txBody>
          <a:bodyPr/>
          <a:lstStyle/>
          <a:p>
            <a:r>
              <a:rPr lang="en-US" dirty="0"/>
              <a:t>ZigBee</a:t>
            </a:r>
            <a:r>
              <a:rPr lang="kk-KZ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IEEE 802.15.4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стандартына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.</a:t>
            </a:r>
          </a:p>
          <a:p>
            <a:r>
              <a:rPr lang="en-US" dirty="0"/>
              <a:t>IEEE 802.15.4</a:t>
            </a:r>
            <a:r>
              <a:rPr lang="kk-KZ" dirty="0"/>
              <a:t>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b="1" dirty="0" err="1"/>
              <a:t>төмен</a:t>
            </a:r>
            <a:r>
              <a:rPr lang="ru-RU" b="1" dirty="0"/>
              <a:t> </a:t>
            </a:r>
            <a:r>
              <a:rPr lang="ru-RU" b="1" dirty="0" err="1"/>
              <a:t>жылдамдықтағы</a:t>
            </a:r>
            <a:r>
              <a:rPr lang="ru-RU" b="1" dirty="0"/>
              <a:t>, </a:t>
            </a:r>
            <a:r>
              <a:rPr lang="ru-RU" b="1" dirty="0" err="1"/>
              <a:t>төмен</a:t>
            </a:r>
            <a:r>
              <a:rPr lang="ru-RU" b="1" dirty="0"/>
              <a:t> </a:t>
            </a:r>
            <a:r>
              <a:rPr lang="ru-RU" b="1" dirty="0" err="1"/>
              <a:t>қуатты</a:t>
            </a:r>
            <a:r>
              <a:rPr lang="ru-RU" b="1" dirty="0"/>
              <a:t> </a:t>
            </a:r>
            <a:r>
              <a:rPr lang="ru-RU" b="1" dirty="0" err="1"/>
              <a:t>сымсыз</a:t>
            </a:r>
            <a:r>
              <a:rPr lang="ru-RU" b="1" dirty="0"/>
              <a:t> </a:t>
            </a:r>
            <a:r>
              <a:rPr lang="ru-RU" b="1" dirty="0" err="1"/>
              <a:t>желілерге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радио стандарты</a:t>
            </a:r>
            <a:r>
              <a:rPr lang="ru-RU" dirty="0"/>
              <a:t>.</a:t>
            </a:r>
          </a:p>
          <a:p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D5931F-56EF-EC1F-88A9-9B9C9533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1" y="554196"/>
            <a:ext cx="3954444" cy="9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igbee что это такое">
            <a:extLst>
              <a:ext uri="{FF2B5EF4-FFF2-40B4-BE49-F238E27FC236}">
                <a16:creationId xmlns:a16="http://schemas.microsoft.com/office/drawing/2014/main" id="{58B8C296-FA76-4EB9-4C55-AE475873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99" y="1879759"/>
            <a:ext cx="5136731" cy="43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6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0B1170-44CE-5BFB-EBE4-A07194129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/>
          <a:stretch>
            <a:fillRect/>
          </a:stretch>
        </p:blipFill>
        <p:spPr bwMode="auto">
          <a:xfrm>
            <a:off x="382588" y="203200"/>
            <a:ext cx="5554028" cy="6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EDA7D-C946-626B-1052-001F5087F7E7}"/>
              </a:ext>
            </a:extLst>
          </p:cNvPr>
          <p:cNvSpPr txBox="1"/>
          <p:nvPr/>
        </p:nvSpPr>
        <p:spPr>
          <a:xfrm>
            <a:off x="7230534" y="675608"/>
            <a:ext cx="38946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/>
              <a:t>IEEE 802.15.4 →</a:t>
            </a:r>
            <a:br>
              <a:rPr lang="kk-KZ" sz="3200" dirty="0"/>
            </a:b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PHY (Physical layer)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MAC (Medium Access Control)</a:t>
            </a:r>
            <a:br>
              <a:rPr lang="kk-KZ" sz="3200" dirty="0"/>
            </a:br>
            <a:endParaRPr lang="en-US" sz="3200" dirty="0"/>
          </a:p>
          <a:p>
            <a:pPr>
              <a:buNone/>
            </a:pPr>
            <a:r>
              <a:rPr lang="en-US" sz="3200" dirty="0"/>
              <a:t>ZigBee →</a:t>
            </a:r>
            <a:br>
              <a:rPr lang="kk-KZ" sz="3200" dirty="0"/>
            </a:b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Network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67306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03153-0687-6E33-B66B-06E57F73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1325563"/>
          </a:xfrm>
        </p:spPr>
        <p:txBody>
          <a:bodyPr/>
          <a:lstStyle/>
          <a:p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диапазондары</a:t>
            </a:r>
            <a:endParaRPr lang="ru-KZ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88839E-830D-8373-D920-A9116353B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475569"/>
              </p:ext>
            </p:extLst>
          </p:nvPr>
        </p:nvGraphicFramePr>
        <p:xfrm>
          <a:off x="838200" y="1258888"/>
          <a:ext cx="10515600" cy="20726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2912885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898421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01443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err="1"/>
                        <a:t>Аймақ</a:t>
                      </a:r>
                      <a:endParaRPr lang="ru-RU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/>
                        <a:t>Жиілік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err="1"/>
                        <a:t>Арна</a:t>
                      </a:r>
                      <a:r>
                        <a:rPr lang="ru-RU" sz="2800" dirty="0"/>
                        <a:t> саны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94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Global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/>
                        <a:t>2.4 ГГц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800"/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526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EU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/>
                        <a:t>868 МГц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80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24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/>
                        <a:t>915 МГц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KZ" sz="2800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3350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5F4934-16F8-376D-653C-C1F535F00F64}"/>
              </a:ext>
            </a:extLst>
          </p:cNvPr>
          <p:cNvSpPr txBox="1"/>
          <p:nvPr/>
        </p:nvSpPr>
        <p:spPr>
          <a:xfrm>
            <a:off x="838200" y="3663371"/>
            <a:ext cx="104055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Модуляция: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2.4 ГГц → </a:t>
            </a:r>
            <a:r>
              <a:rPr lang="en-US" sz="2400" dirty="0"/>
              <a:t>O-QPSK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DSSS (Direct Sequence Spread Spectrum)</a:t>
            </a:r>
          </a:p>
          <a:p>
            <a:pPr>
              <a:buNone/>
            </a:pPr>
            <a:r>
              <a:rPr lang="ru-RU" sz="2400" dirty="0" err="1"/>
              <a:t>Бұл</a:t>
            </a:r>
            <a:r>
              <a:rPr lang="ru-RU" sz="2400" dirty="0"/>
              <a:t> не </a:t>
            </a:r>
            <a:r>
              <a:rPr lang="ru-RU" sz="2400" dirty="0" err="1"/>
              <a:t>береді</a:t>
            </a:r>
            <a:r>
              <a:rPr lang="ru-RU" sz="24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Шу </a:t>
            </a:r>
            <a:r>
              <a:rPr lang="ru-RU" sz="2400" dirty="0" err="1"/>
              <a:t>тұрақтылығы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SNR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болса</a:t>
            </a:r>
            <a:r>
              <a:rPr lang="ru-RU" sz="2400" dirty="0"/>
              <a:t> да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істей</a:t>
            </a:r>
            <a:r>
              <a:rPr lang="ru-RU" sz="2400" dirty="0"/>
              <a:t> </a:t>
            </a:r>
            <a:r>
              <a:rPr lang="ru-RU" sz="2400" dirty="0" err="1"/>
              <a:t>алады</a:t>
            </a:r>
            <a:endParaRPr lang="ru-RU" sz="2400" dirty="0"/>
          </a:p>
          <a:p>
            <a:pPr>
              <a:buNone/>
            </a:pPr>
            <a:r>
              <a:rPr lang="ru-RU" sz="2400" b="1" dirty="0"/>
              <a:t>Дерек </a:t>
            </a:r>
            <a:r>
              <a:rPr lang="ru-RU" sz="2400" b="1" dirty="0" err="1"/>
              <a:t>жылдамдығы</a:t>
            </a:r>
            <a:r>
              <a:rPr lang="ru-RU" sz="2400" b="1" dirty="0"/>
              <a:t>:</a:t>
            </a:r>
          </a:p>
          <a:p>
            <a:pPr>
              <a:buNone/>
            </a:pPr>
            <a:r>
              <a:rPr lang="ru-RU" sz="2400" dirty="0"/>
              <a:t>250 </a:t>
            </a:r>
            <a:r>
              <a:rPr lang="en-US" sz="2400" dirty="0"/>
              <a:t>kbps (</a:t>
            </a:r>
            <a:r>
              <a:rPr lang="ru-RU" sz="2400" dirty="0"/>
              <a:t>максимум)</a:t>
            </a:r>
          </a:p>
        </p:txBody>
      </p:sp>
    </p:spTree>
    <p:extLst>
      <p:ext uri="{BB962C8B-B14F-4D97-AF65-F5344CB8AC3E}">
        <p14:creationId xmlns:p14="http://schemas.microsoft.com/office/powerpoint/2010/main" val="185575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8983B9-19E0-C295-4391-E6675E19C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933"/>
            <a:ext cx="10515600" cy="5779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ZigBee </a:t>
            </a:r>
            <a:r>
              <a:rPr lang="ru-RU" dirty="0" err="1"/>
              <a:t>қашықтық</a:t>
            </a:r>
            <a:r>
              <a:rPr lang="ru-RU" dirty="0"/>
              <a:t> </a:t>
            </a:r>
            <a:r>
              <a:rPr lang="ru-RU" dirty="0" err="1"/>
              <a:t>шектеулі</a:t>
            </a:r>
            <a:r>
              <a:rPr lang="ru-RU" dirty="0"/>
              <a:t> </a:t>
            </a:r>
            <a:r>
              <a:rPr lang="ru-RU" dirty="0" err="1"/>
              <a:t>себебі</a:t>
            </a:r>
            <a:r>
              <a:rPr lang="ru-RU" dirty="0"/>
              <a:t>:</a:t>
            </a:r>
          </a:p>
          <a:p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(</a:t>
            </a:r>
            <a:r>
              <a:rPr lang="el-GR" dirty="0"/>
              <a:t>λ </a:t>
            </a:r>
            <a:r>
              <a:rPr lang="ru-RU" dirty="0" err="1"/>
              <a:t>кіші</a:t>
            </a:r>
            <a:r>
              <a:rPr lang="ru-RU" dirty="0"/>
              <a:t>)</a:t>
            </a:r>
          </a:p>
          <a:p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(~1–10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endParaRPr lang="ru-KZ" dirty="0"/>
          </a:p>
        </p:txBody>
      </p:sp>
      <p:pic>
        <p:nvPicPr>
          <p:cNvPr id="5" name="Рисунок 4" descr="Изображение выглядит как Шрифт, белый, диаграмм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7CCD56-EEB1-1A9F-0466-ED6676E6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91" y="0"/>
            <a:ext cx="5694142" cy="2300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13AD4-186F-93BA-E33D-31DC8ECA4659}"/>
              </a:ext>
            </a:extLst>
          </p:cNvPr>
          <p:cNvSpPr txBox="1"/>
          <p:nvPr/>
        </p:nvSpPr>
        <p:spPr>
          <a:xfrm>
            <a:off x="838199" y="2929805"/>
            <a:ext cx="111844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MAC </a:t>
            </a:r>
            <a:r>
              <a:rPr lang="ru-RU" sz="3200" b="1" dirty="0" err="1">
                <a:solidFill>
                  <a:srgbClr val="FF0000"/>
                </a:solidFill>
              </a:rPr>
              <a:t>деңгейі</a:t>
            </a:r>
            <a:endParaRPr lang="ru-RU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/>
              <a:t>CSMA/CA </a:t>
            </a:r>
            <a:r>
              <a:rPr lang="ru-RU" sz="3200" b="1" dirty="0" err="1"/>
              <a:t>қолданылады</a:t>
            </a:r>
            <a:endParaRPr lang="ru-RU" sz="3200" b="1" dirty="0"/>
          </a:p>
          <a:p>
            <a:pPr>
              <a:buNone/>
            </a:pPr>
            <a:r>
              <a:rPr lang="en-US" sz="3200" dirty="0"/>
              <a:t>Carrier Sense Multiple Access with Collision Avoidance</a:t>
            </a:r>
          </a:p>
          <a:p>
            <a:pPr>
              <a:buNone/>
            </a:pPr>
            <a:r>
              <a:rPr lang="ru-RU" sz="3200" dirty="0"/>
              <a:t>Процесс:</a:t>
            </a:r>
          </a:p>
          <a:p>
            <a:pPr>
              <a:buFont typeface="+mj-lt"/>
              <a:buAutoNum type="arabicPeriod"/>
            </a:pPr>
            <a:r>
              <a:rPr lang="ru-RU" sz="3200" dirty="0" err="1"/>
              <a:t>Арнаны</a:t>
            </a:r>
            <a:r>
              <a:rPr lang="ru-RU" sz="3200" dirty="0"/>
              <a:t> </a:t>
            </a:r>
            <a:r>
              <a:rPr lang="ru-RU" sz="3200" dirty="0" err="1"/>
              <a:t>тыңдайды</a:t>
            </a:r>
            <a:endParaRPr lang="ru-RU" sz="3200" dirty="0"/>
          </a:p>
          <a:p>
            <a:pPr>
              <a:buFont typeface="+mj-lt"/>
              <a:buAutoNum type="arabicPeriod"/>
            </a:pPr>
            <a:r>
              <a:rPr lang="ru-RU" sz="3200" dirty="0"/>
              <a:t>Бос </a:t>
            </a:r>
            <a:r>
              <a:rPr lang="ru-RU" sz="3200" dirty="0" err="1"/>
              <a:t>болса</a:t>
            </a:r>
            <a:r>
              <a:rPr lang="ru-RU" sz="3200" dirty="0"/>
              <a:t> </a:t>
            </a:r>
            <a:r>
              <a:rPr lang="ru-RU" sz="3200" dirty="0" err="1"/>
              <a:t>жібереді</a:t>
            </a:r>
            <a:endParaRPr lang="ru-RU" sz="3200" dirty="0"/>
          </a:p>
          <a:p>
            <a:pPr>
              <a:buFont typeface="+mj-lt"/>
              <a:buAutoNum type="arabicPeriod"/>
            </a:pPr>
            <a:r>
              <a:rPr lang="ru-RU" sz="3200" dirty="0"/>
              <a:t>Егер бос </a:t>
            </a:r>
            <a:r>
              <a:rPr lang="ru-RU" sz="3200" dirty="0" err="1"/>
              <a:t>емес</a:t>
            </a:r>
            <a:r>
              <a:rPr lang="ru-RU" sz="3200" dirty="0"/>
              <a:t> </a:t>
            </a:r>
            <a:r>
              <a:rPr lang="ru-RU" sz="3200" dirty="0" err="1"/>
              <a:t>болса</a:t>
            </a:r>
            <a:r>
              <a:rPr lang="ru-RU" sz="3200" dirty="0"/>
              <a:t> — </a:t>
            </a:r>
            <a:r>
              <a:rPr lang="ru-RU" sz="3200" dirty="0" err="1"/>
              <a:t>күтеді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272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29C7C-A07C-C682-FAE3-9BCAE49A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Топологиялар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5D108-454A-4BB0-4B50-BD40387B259B}"/>
              </a:ext>
            </a:extLst>
          </p:cNvPr>
          <p:cNvSpPr txBox="1"/>
          <p:nvPr/>
        </p:nvSpPr>
        <p:spPr>
          <a:xfrm>
            <a:off x="7466807" y="600839"/>
            <a:ext cx="39454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/>
              <a:t>Құрылғы</a:t>
            </a:r>
            <a:r>
              <a:rPr lang="ru-RU" sz="2800" b="1" dirty="0"/>
              <a:t> </a:t>
            </a:r>
            <a:r>
              <a:rPr lang="ru-RU" sz="2800" b="1" dirty="0" err="1"/>
              <a:t>типтері</a:t>
            </a:r>
            <a:endParaRPr lang="ru-RU" sz="2800" b="1" dirty="0"/>
          </a:p>
          <a:p>
            <a:pPr>
              <a:buNone/>
            </a:pPr>
            <a:r>
              <a:rPr lang="en-US" sz="2800" dirty="0"/>
              <a:t>ZigBee </a:t>
            </a:r>
            <a:r>
              <a:rPr lang="ru-RU" sz="2800" dirty="0" err="1"/>
              <a:t>желісінде</a:t>
            </a:r>
            <a:r>
              <a:rPr lang="ru-RU" sz="2800" dirty="0"/>
              <a:t> 3 тип:</a:t>
            </a:r>
          </a:p>
          <a:p>
            <a:pPr>
              <a:buNone/>
            </a:pPr>
            <a:r>
              <a:rPr lang="ru-RU" sz="2800" dirty="0"/>
              <a:t>1️⃣ </a:t>
            </a:r>
            <a:r>
              <a:rPr lang="en-US" sz="2800" dirty="0"/>
              <a:t>Coordinator</a:t>
            </a:r>
          </a:p>
          <a:p>
            <a:r>
              <a:rPr lang="ru-RU" sz="2800" dirty="0" err="1"/>
              <a:t>Біреу</a:t>
            </a:r>
            <a:r>
              <a:rPr lang="ru-RU" sz="2800" dirty="0"/>
              <a:t> </a:t>
            </a:r>
            <a:r>
              <a:rPr lang="ru-RU" sz="2800" dirty="0" err="1"/>
              <a:t>ғана</a:t>
            </a:r>
            <a:endParaRPr lang="ru-RU" sz="2800" dirty="0"/>
          </a:p>
          <a:p>
            <a:r>
              <a:rPr lang="ru-RU" sz="2800" dirty="0" err="1"/>
              <a:t>Желіні</a:t>
            </a:r>
            <a:r>
              <a:rPr lang="ru-RU" sz="2800" dirty="0"/>
              <a:t> </a:t>
            </a:r>
            <a:r>
              <a:rPr lang="ru-RU" sz="2800" dirty="0" err="1"/>
              <a:t>бастайды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2️⃣ </a:t>
            </a:r>
            <a:r>
              <a:rPr lang="en-US" sz="2800" dirty="0"/>
              <a:t>Router</a:t>
            </a:r>
          </a:p>
          <a:p>
            <a:r>
              <a:rPr lang="ru-RU" sz="2800" dirty="0" err="1"/>
              <a:t>Пакеттерді</a:t>
            </a:r>
            <a:r>
              <a:rPr lang="ru-RU" sz="2800" dirty="0"/>
              <a:t> </a:t>
            </a:r>
            <a:r>
              <a:rPr lang="ru-RU" sz="2800" dirty="0" err="1"/>
              <a:t>бағыттайды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3️⃣ </a:t>
            </a:r>
            <a:r>
              <a:rPr lang="en-US" sz="2800" dirty="0"/>
              <a:t>End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Ұйқы</a:t>
            </a:r>
            <a:r>
              <a:rPr lang="ru-RU" sz="2800" dirty="0"/>
              <a:t> </a:t>
            </a:r>
            <a:r>
              <a:rPr lang="ru-RU" sz="2800" dirty="0" err="1"/>
              <a:t>режимінде</a:t>
            </a:r>
            <a:r>
              <a:rPr lang="ru-RU" sz="2800" dirty="0"/>
              <a:t> </a:t>
            </a:r>
            <a:r>
              <a:rPr lang="ru-RU" sz="2800" dirty="0" err="1"/>
              <a:t>жұмыс</a:t>
            </a:r>
            <a:r>
              <a:rPr lang="ru-RU" sz="2800" dirty="0"/>
              <a:t> </a:t>
            </a:r>
            <a:r>
              <a:rPr lang="ru-RU" sz="2800" dirty="0" err="1"/>
              <a:t>істей</a:t>
            </a:r>
            <a:r>
              <a:rPr lang="ru-RU" sz="2800" dirty="0"/>
              <a:t> </a:t>
            </a:r>
            <a:r>
              <a:rPr lang="ru-RU" sz="2800" dirty="0" err="1"/>
              <a:t>алады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Батарея </a:t>
            </a:r>
            <a:r>
              <a:rPr lang="ru-RU" sz="2800" dirty="0" err="1"/>
              <a:t>үнемдейді</a:t>
            </a:r>
            <a:endParaRPr lang="ru-RU" sz="2800" dirty="0"/>
          </a:p>
        </p:txBody>
      </p:sp>
      <p:pic>
        <p:nvPicPr>
          <p:cNvPr id="1026" name="Picture 2" descr="zigbee что это такое">
            <a:extLst>
              <a:ext uri="{FF2B5EF4-FFF2-40B4-BE49-F238E27FC236}">
                <a16:creationId xmlns:a16="http://schemas.microsoft.com/office/drawing/2014/main" id="{D50504B1-0B4C-755E-3722-44124900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3" y="2130530"/>
            <a:ext cx="6824312" cy="29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0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563BE9-A4E1-165D-5819-F00F1BC26481}"/>
              </a:ext>
            </a:extLst>
          </p:cNvPr>
          <p:cNvSpPr txBox="1"/>
          <p:nvPr/>
        </p:nvSpPr>
        <p:spPr>
          <a:xfrm>
            <a:off x="372533" y="389805"/>
            <a:ext cx="494453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Энергия </a:t>
            </a:r>
            <a:r>
              <a:rPr lang="ru-RU" sz="3200" b="1" dirty="0" err="1"/>
              <a:t>режимдері</a:t>
            </a:r>
            <a:endParaRPr lang="ru-RU" sz="3200" b="1" dirty="0"/>
          </a:p>
          <a:p>
            <a:pPr>
              <a:buNone/>
            </a:pPr>
            <a:r>
              <a:rPr lang="en-US" sz="3200" dirty="0"/>
              <a:t>ZigBee </a:t>
            </a:r>
            <a:r>
              <a:rPr lang="ru-RU" sz="3200" dirty="0" err="1"/>
              <a:t>құрылғылары</a:t>
            </a:r>
            <a:r>
              <a:rPr lang="ru-RU" sz="3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Sleep</a:t>
            </a:r>
          </a:p>
          <a:p>
            <a:pPr>
              <a:buNone/>
            </a:pPr>
            <a:r>
              <a:rPr lang="en-US" sz="3200" dirty="0"/>
              <a:t>Sleep </a:t>
            </a:r>
            <a:r>
              <a:rPr lang="ru-RU" sz="3200" dirty="0" err="1"/>
              <a:t>режимінде</a:t>
            </a:r>
            <a:r>
              <a:rPr lang="ru-RU" sz="3200" dirty="0"/>
              <a:t> ток </a:t>
            </a:r>
            <a:r>
              <a:rPr lang="ru-RU" sz="3200" dirty="0" err="1"/>
              <a:t>тұтыну</a:t>
            </a:r>
            <a:r>
              <a:rPr lang="ru-RU" sz="3200" dirty="0"/>
              <a:t> → микроампер </a:t>
            </a:r>
            <a:r>
              <a:rPr lang="ru-RU" sz="3200" dirty="0" err="1"/>
              <a:t>деңгейінде</a:t>
            </a:r>
            <a:r>
              <a:rPr lang="ru-RU" sz="3200" dirty="0"/>
              <a:t>.</a:t>
            </a:r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200" dirty="0" err="1"/>
              <a:t>Сондықтан</a:t>
            </a:r>
            <a:r>
              <a:rPr lang="ru-RU" sz="3200" dirty="0"/>
              <a:t> батарея 2–5 </a:t>
            </a:r>
            <a:r>
              <a:rPr lang="ru-RU" sz="3200" dirty="0" err="1"/>
              <a:t>жыл</a:t>
            </a:r>
            <a:r>
              <a:rPr lang="ru-RU" sz="3200" dirty="0"/>
              <a:t> </a:t>
            </a:r>
            <a:r>
              <a:rPr lang="ru-RU" sz="3200" dirty="0" err="1"/>
              <a:t>жұмыс</a:t>
            </a:r>
            <a:r>
              <a:rPr lang="ru-RU" sz="3200" dirty="0"/>
              <a:t> </a:t>
            </a:r>
            <a:r>
              <a:rPr lang="ru-RU" sz="3200" dirty="0" err="1"/>
              <a:t>істей</a:t>
            </a:r>
            <a:r>
              <a:rPr lang="ru-RU" sz="3200" dirty="0"/>
              <a:t> </a:t>
            </a:r>
            <a:r>
              <a:rPr lang="ru-RU" sz="3200" dirty="0" err="1"/>
              <a:t>алады</a:t>
            </a:r>
            <a:r>
              <a:rPr lang="ru-RU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AC292-A90F-2692-2BA6-FB2D064D6ADC}"/>
              </a:ext>
            </a:extLst>
          </p:cNvPr>
          <p:cNvSpPr txBox="1"/>
          <p:nvPr/>
        </p:nvSpPr>
        <p:spPr>
          <a:xfrm>
            <a:off x="5816600" y="463603"/>
            <a:ext cx="39031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/>
              <a:t>ZigBee </a:t>
            </a:r>
            <a:r>
              <a:rPr lang="ru-RU" sz="3200" b="1" dirty="0" err="1"/>
              <a:t>қайда</a:t>
            </a:r>
            <a:r>
              <a:rPr lang="ru-RU" sz="3200" b="1" dirty="0"/>
              <a:t> </a:t>
            </a:r>
            <a:r>
              <a:rPr lang="ru-RU" sz="3200" b="1" dirty="0" err="1"/>
              <a:t>тиімді</a:t>
            </a:r>
            <a:r>
              <a:rPr lang="ru-RU" sz="3200" b="1" dirty="0"/>
              <a:t>?</a:t>
            </a:r>
          </a:p>
          <a:p>
            <a:pPr>
              <a:buNone/>
            </a:pPr>
            <a:endParaRPr lang="ru-R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Smart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/>
              <a:t>Өнеркәсіп</a:t>
            </a:r>
            <a:r>
              <a:rPr lang="ru-RU" sz="3200" dirty="0"/>
              <a:t> </a:t>
            </a:r>
            <a:r>
              <a:rPr lang="ru-RU" sz="3200" dirty="0" err="1"/>
              <a:t>датчиктері</a:t>
            </a: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/>
              <a:t>Ғимарат</a:t>
            </a:r>
            <a:r>
              <a:rPr lang="ru-RU" sz="3200" dirty="0"/>
              <a:t> </a:t>
            </a:r>
            <a:r>
              <a:rPr lang="ru-RU" sz="3200" dirty="0" err="1"/>
              <a:t>автоматтандыру</a:t>
            </a:r>
            <a:endParaRPr lang="ru-R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err="1"/>
              <a:t>Жарық</a:t>
            </a:r>
            <a:r>
              <a:rPr lang="ru-RU" sz="3200" dirty="0"/>
              <a:t> </a:t>
            </a:r>
            <a:r>
              <a:rPr lang="ru-RU" sz="3200" dirty="0" err="1"/>
              <a:t>басқару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085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04797-4A64-5DDA-2307-079090BC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8" y="-114708"/>
            <a:ext cx="10515600" cy="1325563"/>
          </a:xfrm>
        </p:spPr>
        <p:txBody>
          <a:bodyPr/>
          <a:lstStyle/>
          <a:p>
            <a:r>
              <a:rPr lang="en-US" dirty="0"/>
              <a:t>LoRa / LoRaWAN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95707-3355-A2B6-FBD3-6BBF2A60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8" y="992707"/>
            <a:ext cx="11076160" cy="2624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LoRa (Long Range)</a:t>
            </a:r>
            <a:r>
              <a:rPr lang="en-US" dirty="0"/>
              <a:t> —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,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қашықтыққа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en-US" dirty="0"/>
              <a:t>LPWAN </a:t>
            </a:r>
            <a:r>
              <a:rPr lang="ru-RU" dirty="0" err="1"/>
              <a:t>технологиясы</a:t>
            </a:r>
            <a:r>
              <a:rPr lang="ru-RU" dirty="0"/>
              <a:t>.</a:t>
            </a:r>
          </a:p>
          <a:p>
            <a:pPr marL="0" indent="0">
              <a:buNone/>
            </a:pPr>
            <a:br>
              <a:rPr lang="ru-RU" dirty="0"/>
            </a:br>
            <a:r>
              <a:rPr lang="en-US" b="1" dirty="0"/>
              <a:t>LoRaWAN</a:t>
            </a:r>
            <a:r>
              <a:rPr lang="en-US" dirty="0"/>
              <a:t> — LoRa </a:t>
            </a:r>
            <a:r>
              <a:rPr lang="ru-RU" dirty="0" err="1"/>
              <a:t>негізіндегі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протокол (</a:t>
            </a:r>
            <a:r>
              <a:rPr lang="en-US" dirty="0"/>
              <a:t>MAC + Network).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en-US" dirty="0"/>
              <a:t>LoRa → PHY (Chirp Spread Spectrum)</a:t>
            </a:r>
            <a:br>
              <a:rPr lang="en-US" dirty="0"/>
            </a:br>
            <a:r>
              <a:rPr lang="en-US" dirty="0"/>
              <a:t>LoRaWAN → Network + MAC</a:t>
            </a:r>
          </a:p>
          <a:p>
            <a:endParaRPr lang="ru-KZ" dirty="0"/>
          </a:p>
        </p:txBody>
      </p:sp>
      <p:pic>
        <p:nvPicPr>
          <p:cNvPr id="8" name="Рисунок 7" descr="Изображение выглядит как текст, снимок экрана, Шрифт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FBA5BC-154C-E52F-5FC0-500DF656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03" y="3617689"/>
            <a:ext cx="7729302" cy="28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3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713</Words>
  <Application>Microsoft Office PowerPoint</Application>
  <PresentationFormat>Широкоэкранный</PresentationFormat>
  <Paragraphs>221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Тема Office</vt:lpstr>
      <vt:lpstr>Сымсыз сенсорлық желілердегі байланыс протоколдары</vt:lpstr>
      <vt:lpstr>Презентация PowerPoint</vt:lpstr>
      <vt:lpstr>ZigBee стандарты</vt:lpstr>
      <vt:lpstr>Презентация PowerPoint</vt:lpstr>
      <vt:lpstr>Жиілік диапазондары</vt:lpstr>
      <vt:lpstr>Презентация PowerPoint</vt:lpstr>
      <vt:lpstr>Топологиялар</vt:lpstr>
      <vt:lpstr>Презентация PowerPoint</vt:lpstr>
      <vt:lpstr>LoRa / LoRaWAN</vt:lpstr>
      <vt:lpstr>Презентация PowerPoint</vt:lpstr>
      <vt:lpstr>Презентация PowerPoint</vt:lpstr>
      <vt:lpstr>Презентация PowerPoint</vt:lpstr>
      <vt:lpstr>Bluetooth Low Energy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Салыстыру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Карибаев Бейбит</dc:creator>
  <cp:lastModifiedBy>Карибаев Бейбит</cp:lastModifiedBy>
  <cp:revision>15</cp:revision>
  <dcterms:created xsi:type="dcterms:W3CDTF">2026-02-15T16:40:43Z</dcterms:created>
  <dcterms:modified xsi:type="dcterms:W3CDTF">2026-02-16T09:32:08Z</dcterms:modified>
</cp:coreProperties>
</file>